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72" r:id="rId4"/>
    <p:sldId id="263" r:id="rId5"/>
    <p:sldId id="286" r:id="rId6"/>
    <p:sldId id="264" r:id="rId7"/>
    <p:sldId id="289" r:id="rId8"/>
    <p:sldId id="290" r:id="rId9"/>
    <p:sldId id="291" r:id="rId10"/>
    <p:sldId id="270" r:id="rId11"/>
    <p:sldId id="292" r:id="rId12"/>
    <p:sldId id="271" r:id="rId13"/>
    <p:sldId id="258" r:id="rId1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81436"/>
  </p:normalViewPr>
  <p:slideViewPr>
    <p:cSldViewPr snapToGrid="0" snapToObjects="1">
      <p:cViewPr>
        <p:scale>
          <a:sx n="108" d="100"/>
          <a:sy n="108" d="100"/>
        </p:scale>
        <p:origin x="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4C8A6-079E-4CB8-9E5E-F4592F61C5B1}" type="datetimeFigureOut">
              <a:rPr lang="ru-RU" smtClean="0"/>
              <a:t>19.11.2020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86A7-11EC-4036-96A4-4879314624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35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8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Системы</a:t>
            </a:r>
            <a:r>
              <a:rPr lang="ru-RU" baseline="0" dirty="0" smtClean="0"/>
              <a:t> мониторинга транспортных средств активно применяются в государственном и коммерческом секторе</a:t>
            </a:r>
          </a:p>
          <a:p>
            <a:r>
              <a:rPr lang="ru-RU" baseline="0" dirty="0" smtClean="0"/>
              <a:t>Такие системы, как правило, предоставляют функционал по онлайн-отслеживанию транспортных средств на карте, сбору статистики и аналитики, фиксирование внештатных ситуаций</a:t>
            </a:r>
            <a:r>
              <a:rPr lang="en-US" baseline="0" dirty="0" smtClean="0"/>
              <a:t> (</a:t>
            </a:r>
            <a:r>
              <a:rPr lang="ru-RU" baseline="0" dirty="0" smtClean="0"/>
              <a:t>аварий, угона)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67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Мировой объем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рынка систем мониторинга транспортных средств в 2020 году составлял 21,1 миллиардов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$,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исследование аналитического </a:t>
            </a:r>
            <a:r>
              <a:rPr lang="ru-RU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агенства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 View Search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прогнозирует рост рынка в среднем на 14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год в период с 2020 по 2027 год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т.е. к 2027 году по их прогнозам объем мирового рынка составит 52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,8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миллиардов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Российский рынок также активно развивается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оценкам Некоммерческого Партнерства «ГЛОНАСС»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опубликованным в 2020 году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российский рынок ИТ-услуг для транспорта растет на 24% в год, а к 2030 году его объем может увеличиться до $1,6 трлн.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России одними из драйверов роста являются системы «ГЛОНАСС» и «ПЛАТОН», активно продвигаемые государством. В 2020 году 30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автомобилей подключены к одной их этих систем</a:t>
            </a:r>
          </a:p>
          <a:p>
            <a:endParaRPr lang="ru-RU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Одним из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потенциальных драйверов роста рынка является появление и распространение беспилотного транспорта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4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2020 году рынок спутникового мониторинга транспорта в Российской Федерации насчитывает более 1800 компаний-интеграторов, из которых разработчиками собственного программного обеспечения являются единицы. Это около 10-12 компаний. Все остальные являются дилерами, использующие готовые решения.</a:t>
            </a:r>
          </a:p>
          <a:p>
            <a:endParaRPr lang="ru-RU" dirty="0" smtClean="0"/>
          </a:p>
          <a:p>
            <a:r>
              <a:rPr lang="en-US" dirty="0" err="1" smtClean="0"/>
              <a:t>Wialon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ru-RU" baseline="0" dirty="0" smtClean="0"/>
              <a:t> лидер рынка, белорусская система мониторинга (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40-42% рынка ГЛОНАСС в России)</a:t>
            </a:r>
            <a:r>
              <a:rPr lang="ru-RU" baseline="0" dirty="0" smtClean="0"/>
              <a:t>, в 2019 году насчитывала 2 млн подключенных объектов мониторинга. Широкий функционал (онлайн-карта, отчеты, </a:t>
            </a:r>
            <a:r>
              <a:rPr lang="ru-RU" baseline="0" dirty="0" err="1" smtClean="0"/>
              <a:t>геозоны</a:t>
            </a:r>
            <a:r>
              <a:rPr lang="ru-RU" baseline="0" dirty="0" smtClean="0"/>
              <a:t>, уведомления и т.д.), поддерживает 1 600 типов </a:t>
            </a:r>
            <a:r>
              <a:rPr lang="ru-RU" baseline="0" dirty="0" err="1" smtClean="0"/>
              <a:t>трекеров</a:t>
            </a:r>
            <a:r>
              <a:rPr lang="ru-RU" baseline="0" dirty="0" smtClean="0"/>
              <a:t> и датчиков</a:t>
            </a:r>
          </a:p>
          <a:p>
            <a:r>
              <a:rPr lang="en-US" baseline="0" dirty="0" err="1" smtClean="0"/>
              <a:t>Omnicomm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ru-RU" baseline="0" dirty="0" smtClean="0"/>
              <a:t>российская компания, функционал практически идентичен </a:t>
            </a:r>
            <a:r>
              <a:rPr lang="en-US" baseline="0" dirty="0" err="1" smtClean="0"/>
              <a:t>Wialon</a:t>
            </a:r>
            <a:r>
              <a:rPr lang="ru-RU" baseline="0" dirty="0" smtClean="0"/>
              <a:t>, но используются собственные датчики</a:t>
            </a:r>
          </a:p>
          <a:p>
            <a:r>
              <a:rPr lang="ru-RU" baseline="0" dirty="0" smtClean="0"/>
              <a:t>Автограф </a:t>
            </a:r>
            <a:r>
              <a:rPr lang="mr-IN" baseline="0" dirty="0" smtClean="0"/>
              <a:t>–</a:t>
            </a:r>
            <a:r>
              <a:rPr lang="ru-RU" baseline="0" dirty="0" smtClean="0"/>
              <a:t> идентично </a:t>
            </a:r>
            <a:r>
              <a:rPr lang="en-US" baseline="0" dirty="0" err="1" smtClean="0"/>
              <a:t>Omnicomm</a:t>
            </a:r>
            <a:r>
              <a:rPr lang="en-US" baseline="0" dirty="0" smtClean="0"/>
              <a:t>, </a:t>
            </a:r>
            <a:r>
              <a:rPr lang="ru-RU" baseline="0" dirty="0" smtClean="0"/>
              <a:t>но со своими датчиками и немного другим функционалом</a:t>
            </a:r>
          </a:p>
          <a:p>
            <a:endParaRPr lang="ru-RU" baseline="0" dirty="0" smtClean="0"/>
          </a:p>
          <a:p>
            <a:r>
              <a:rPr lang="ru-RU" baseline="0" dirty="0" smtClean="0"/>
              <a:t>Все перечисленные аналоги используют в своей работе </a:t>
            </a:r>
            <a:r>
              <a:rPr lang="en-US" baseline="0" dirty="0" smtClean="0"/>
              <a:t>GPS-</a:t>
            </a:r>
            <a:r>
              <a:rPr lang="ru-RU" baseline="0" dirty="0" err="1" smtClean="0"/>
              <a:t>трекеры</a:t>
            </a:r>
            <a:r>
              <a:rPr lang="ru-RU" baseline="0" dirty="0" smtClean="0"/>
              <a:t>. Отдельные приборы, подключаемые к бортовому компьютеру и передающие свои </a:t>
            </a:r>
            <a:r>
              <a:rPr lang="en-US" baseline="0" dirty="0" smtClean="0"/>
              <a:t>GPS-</a:t>
            </a:r>
            <a:r>
              <a:rPr lang="ru-RU" baseline="0" dirty="0" smtClean="0"/>
              <a:t>координаты на сервер. Естественно, такие приборы покупаются отдельно: например </a:t>
            </a:r>
            <a:r>
              <a:rPr lang="en-US" baseline="0" dirty="0" smtClean="0"/>
              <a:t>GPS-</a:t>
            </a:r>
            <a:r>
              <a:rPr lang="ru-RU" baseline="0" dirty="0" err="1" smtClean="0"/>
              <a:t>трекеры</a:t>
            </a:r>
            <a:r>
              <a:rPr lang="ru-RU" baseline="0" dirty="0" smtClean="0"/>
              <a:t> компаний </a:t>
            </a:r>
            <a:r>
              <a:rPr lang="ru-RU" baseline="0" dirty="0" err="1" smtClean="0"/>
              <a:t>АвтоГраф</a:t>
            </a:r>
            <a:r>
              <a:rPr lang="ru-RU" baseline="0" dirty="0" smtClean="0"/>
              <a:t> и </a:t>
            </a:r>
            <a:r>
              <a:rPr lang="en-US" baseline="0" dirty="0" err="1" smtClean="0"/>
              <a:t>Omnicomm</a:t>
            </a:r>
            <a:r>
              <a:rPr lang="en-US" baseline="0" dirty="0" smtClean="0"/>
              <a:t> </a:t>
            </a:r>
            <a:r>
              <a:rPr lang="ru-RU" baseline="0" dirty="0" smtClean="0"/>
              <a:t>стоят от 4000</a:t>
            </a:r>
            <a:r>
              <a:rPr lang="en-US" baseline="0" dirty="0" smtClean="0"/>
              <a:t> </a:t>
            </a:r>
            <a:r>
              <a:rPr lang="ru-RU" baseline="0" dirty="0" smtClean="0"/>
              <a:t>рублей</a:t>
            </a:r>
            <a:r>
              <a:rPr lang="en-US" baseline="0" dirty="0" smtClean="0"/>
              <a:t>. </a:t>
            </a:r>
            <a:r>
              <a:rPr lang="ru-RU" baseline="0" dirty="0" smtClean="0"/>
              <a:t>Датчики топлива также часто продают отдельно и стоят они еще дороже</a:t>
            </a:r>
          </a:p>
          <a:p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3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7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67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886A7-11EC-4036-96A4-4879314624B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74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3AEEB-4826-48A9-978D-82A7062CEC9C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6CBB-0C2E-4043-86FB-865E2CF27DD8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B41E1-A9A5-467B-9467-E4E0B5C5BBA4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EBA6F-4977-4186-AD1C-77DA30088699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51466-E8D8-49EE-A47D-30C95E4F5074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9964C-C353-4CEB-B68D-D5ADE059FD2A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CA5AA-EFF4-4DD3-BFEF-146D8286586B}" type="datetime1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0EAA4-BD1C-4364-A8B6-A93D5030CA34}" type="datetime1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1F734-A65B-4061-B3AA-0C944C3B8012}" type="datetime1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E93F6-6425-4EF3-82C0-A37C3A7DBDBD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AC7BB-D749-47F0-91D7-85B9D5EBCB9D}" type="datetime1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F63D08E4-496C-403B-9B08-1E243BAB4A33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 smtClean="0"/>
              <a:t>Высшая школа экономики, Москва,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tiff"/><Relationship Id="rId12" Type="http://schemas.openxmlformats.org/officeDocument/2006/relationships/image" Target="../media/image22.tiff"/><Relationship Id="rId13" Type="http://schemas.openxmlformats.org/officeDocument/2006/relationships/image" Target="../media/image23.tiff"/><Relationship Id="rId14" Type="http://schemas.openxmlformats.org/officeDocument/2006/relationships/image" Target="../media/image24.tiff"/><Relationship Id="rId15" Type="http://schemas.openxmlformats.org/officeDocument/2006/relationships/image" Target="../media/image25.tiff"/><Relationship Id="rId16" Type="http://schemas.openxmlformats.org/officeDocument/2006/relationships/image" Target="../media/image26.tiff"/><Relationship Id="rId17" Type="http://schemas.openxmlformats.org/officeDocument/2006/relationships/image" Target="../media/image27.tiff"/><Relationship Id="rId18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tiff"/><Relationship Id="rId10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73560" y="1919205"/>
            <a:ext cx="8562860" cy="2305954"/>
          </a:xfrm>
        </p:spPr>
        <p:txBody>
          <a:bodyPr/>
          <a:lstStyle/>
          <a:p>
            <a:pPr eaLnBrk="1" hangingPunct="1"/>
            <a:r>
              <a:rPr lang="ru-RU" sz="2800" b="1" dirty="0">
                <a:solidFill>
                  <a:srgbClr val="21386F"/>
                </a:solidFill>
              </a:rPr>
              <a:t>Система мониторинга транспортных средств на базе мобильных устройств</a:t>
            </a:r>
            <a:r>
              <a:rPr lang="en-US" sz="2600" b="1" dirty="0" smtClean="0">
                <a:solidFill>
                  <a:srgbClr val="21386F"/>
                </a:solidFill>
              </a:rPr>
              <a:t/>
            </a:r>
            <a:br>
              <a:rPr lang="en-US" sz="2600" b="1" dirty="0" smtClean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rgbClr val="21386F"/>
                </a:solidFill>
              </a:rPr>
              <a:t/>
            </a:r>
            <a:br>
              <a:rPr lang="en-US" sz="2600" b="1" dirty="0">
                <a:solidFill>
                  <a:srgbClr val="21386F"/>
                </a:solidFill>
              </a:rPr>
            </a:br>
            <a:r>
              <a:rPr lang="en-US" sz="2600" b="1" dirty="0">
                <a:solidFill>
                  <a:schemeClr val="accent4">
                    <a:lumMod val="50000"/>
                  </a:schemeClr>
                </a:solidFill>
              </a:rPr>
              <a:t> Vehicle Monitoring System Based on Mobile Devices</a:t>
            </a:r>
            <a:endParaRPr lang="en-US" sz="2600" b="1" dirty="0" smtClean="0">
              <a:solidFill>
                <a:schemeClr val="accent4">
                  <a:lumMod val="50000"/>
                </a:schemeClr>
              </a:solidFill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lang="ru-RU" sz="800" dirty="0">
              <a:solidFill>
                <a:schemeClr val="bg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380129" y="4137353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Исполнитель:</a:t>
            </a:r>
          </a:p>
          <a:p>
            <a:pPr algn="r" eaLnBrk="1" hangingPunct="1"/>
            <a:r>
              <a:rPr lang="ru-RU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БПИ173</a:t>
            </a:r>
            <a:endParaRPr lang="ru-RU" sz="1800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  <a:endParaRPr kumimoji="1" lang="ru-RU" sz="1800" b="1" dirty="0">
              <a:solidFill>
                <a:schemeClr val="tx2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факультета компьютерных наук</a:t>
            </a:r>
            <a: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  <a:t/>
            </a:r>
            <a:b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Хади Салех Мухаммед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259946" y="5860689"/>
            <a:ext cx="3396343" cy="40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Формат работы</a:t>
            </a:r>
            <a:r>
              <a:rPr lang="en-US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:</a:t>
            </a:r>
            <a:r>
              <a:rPr lang="ru-RU" sz="1800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 академическая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337310" y="428625"/>
            <a:ext cx="772668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Технологии и инструменты реализации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10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458" y="1817508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ogo-java.jpg" descr="logo-jav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4504" y="1642380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681" y="1741187"/>
            <a:ext cx="1439333" cy="1439333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180100" y="1304326"/>
            <a:ext cx="1627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backend</a:t>
            </a:r>
            <a:endParaRPr lang="ru-RU" sz="2000" b="1" dirty="0"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50671" y="4649690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БД</a:t>
            </a:r>
            <a:endParaRPr lang="ru-RU" sz="2000" dirty="0"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954065" y="1304326"/>
            <a:ext cx="22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Android </a:t>
            </a:r>
            <a:r>
              <a:rPr lang="ru-RU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приложение</a:t>
            </a:r>
            <a:endParaRPr lang="ru-RU" dirty="0"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904" y="5049800"/>
            <a:ext cx="1415992" cy="129421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158" y="3488204"/>
            <a:ext cx="1981513" cy="990757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667" y="3316774"/>
            <a:ext cx="901700" cy="9017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0167" y="3034354"/>
            <a:ext cx="2251808" cy="1266642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185" y="5167424"/>
            <a:ext cx="856728" cy="77306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1257857" y="4615502"/>
            <a:ext cx="1039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Хостинг</a:t>
            </a:r>
            <a:endParaRPr lang="ru-RU" sz="2000" dirty="0">
              <a:latin typeface="+mn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5066547" y="4633541"/>
            <a:ext cx="3642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Система управления версиями</a:t>
            </a:r>
            <a:endParaRPr lang="ru-RU" sz="2000" dirty="0">
              <a:latin typeface="+mn-lt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63" y="5033651"/>
            <a:ext cx="1087437" cy="10874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857" y="5036726"/>
            <a:ext cx="1145789" cy="1145789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3567082" y="1304326"/>
            <a:ext cx="166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3F82"/>
                </a:solidFill>
                <a:latin typeface="+mn-lt"/>
                <a:cs typeface="Arial" panose="020B0604020202020204" pitchFamily="34" charset="0"/>
              </a:rPr>
              <a:t>Web frontend</a:t>
            </a:r>
            <a:endParaRPr lang="ru-RU" sz="2000" dirty="0"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5"/>
          <a:srcRect l="22244" t="22877" r="21826" b="23208"/>
          <a:stretch/>
        </p:blipFill>
        <p:spPr>
          <a:xfrm>
            <a:off x="3244376" y="1817508"/>
            <a:ext cx="939448" cy="905601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9303" y="1708737"/>
            <a:ext cx="1266825" cy="126682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3824" y="2926101"/>
            <a:ext cx="1063265" cy="9569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9751" y="5074173"/>
            <a:ext cx="1265155" cy="10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Ожидаемые результаты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11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Гипотеза о пригодности использования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Android-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приложении вместо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GPS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-</a:t>
            </a:r>
            <a:r>
              <a:rPr lang="ru-RU" sz="2000" dirty="0" err="1" smtClean="0">
                <a:solidFill>
                  <a:srgbClr val="003F82"/>
                </a:solidFill>
                <a:latin typeface="+mn-lt"/>
              </a:rPr>
              <a:t>трекера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 подтвердилась </a:t>
            </a:r>
            <a:r>
              <a:rPr lang="mr-IN" sz="2000" dirty="0" smtClean="0">
                <a:solidFill>
                  <a:srgbClr val="003F82"/>
                </a:solidFill>
                <a:latin typeface="+mn-lt"/>
              </a:rPr>
              <a:t>–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 удалось подключить приложение к бортовому компьютеру авто, чтобы получить различные сведения: например, о расходе топлива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Разработана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конкурентноспособная система мониторинга транспортных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средств с функционалом, как минимум, перечисленным в функциональных требованиях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Система развернута на предоставленных серверах, исходные коды выложены в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3F82"/>
                </a:solidFill>
                <a:latin typeface="+mn-lt"/>
              </a:rPr>
              <a:t>Git</a:t>
            </a:r>
            <a:r>
              <a:rPr lang="en-US" sz="2000" dirty="0" err="1">
                <a:solidFill>
                  <a:srgbClr val="003F82"/>
                </a:solidFill>
                <a:latin typeface="+mn-lt"/>
              </a:rPr>
              <a:t>h</a:t>
            </a:r>
            <a:r>
              <a:rPr lang="en-US" sz="2000" dirty="0" err="1" smtClean="0">
                <a:solidFill>
                  <a:srgbClr val="003F82"/>
                </a:solidFill>
                <a:latin typeface="+mn-lt"/>
              </a:rPr>
              <a:t>ub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 </a:t>
            </a:r>
            <a:r>
              <a:rPr lang="ru-RU" sz="2000" dirty="0" err="1" smtClean="0">
                <a:solidFill>
                  <a:srgbClr val="003F82"/>
                </a:solidFill>
                <a:latin typeface="+mn-lt"/>
              </a:rPr>
              <a:t>репозиторий</a:t>
            </a:r>
            <a:endParaRPr lang="en-US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84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40568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Список использованных источников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Myriad Pro"/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12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794" y="1347897"/>
            <a:ext cx="888841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Мониторинг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транспорта и навигация (рынок России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[Электронный ресурс] / Режим доступа: </a:t>
            </a:r>
            <a:r>
              <a:rPr lang="ru-RU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https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shorturl.at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hBFOR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свободный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Vehicle Tracking Systems Market Size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Электронный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www.grandviewresearch.com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/industry-analysis/vehicle-tracking-systems-market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01.04.20)</a:t>
            </a:r>
            <a:endParaRPr lang="en-US" sz="1600" dirty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Vehicle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Tracking Systems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Market 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www.alliedmarketresearch.com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/vehicle-tracking-system-market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Vehicle Tracking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Device Market Statistics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www.gminsights.com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/industry-analysis/vehicle-tracking-market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Википедия 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ru.wikipedia.org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/wiki/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Wialon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Hosting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hosting.wialon.com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ru-RU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АвтоГраф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www.tk-nav.ru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/sys-mon-ag/sys-mon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свободный (дата обращения 01.04.20)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arenR"/>
              <a:tabLst>
                <a:tab pos="228600" algn="l"/>
                <a:tab pos="449580" algn="l"/>
              </a:tabLst>
            </a:pPr>
            <a:r>
              <a:rPr lang="en-US" sz="1600" dirty="0" err="1" smtClean="0">
                <a:solidFill>
                  <a:schemeClr val="tx2"/>
                </a:solidFill>
                <a:latin typeface="+mn-lt"/>
                <a:ea typeface="Calibri" charset="0"/>
              </a:rPr>
              <a:t>Omnicomm</a:t>
            </a:r>
            <a:r>
              <a:rPr lang="en-US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[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Электронный ресурс] / Режим доступа: 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+mn-lt"/>
                <a:ea typeface="Calibri" charset="0"/>
              </a:rPr>
              <a:t>www.omnicomm.ru</a:t>
            </a:r>
            <a:r>
              <a:rPr lang="en-US" sz="1600" dirty="0">
                <a:solidFill>
                  <a:schemeClr val="tx2"/>
                </a:solidFill>
                <a:latin typeface="+mn-lt"/>
                <a:ea typeface="Calibri" charset="0"/>
              </a:rPr>
              <a:t>/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, </a:t>
            </a:r>
            <a:r>
              <a:rPr lang="ru-RU" sz="1600" dirty="0">
                <a:solidFill>
                  <a:schemeClr val="tx2"/>
                </a:solidFill>
                <a:latin typeface="+mn-lt"/>
                <a:ea typeface="Calibri" charset="0"/>
              </a:rPr>
              <a:t>свободный (дата обращения 01.04.20</a:t>
            </a:r>
            <a:r>
              <a:rPr lang="ru-RU" sz="1600" dirty="0" smtClean="0">
                <a:solidFill>
                  <a:schemeClr val="tx2"/>
                </a:solidFill>
                <a:latin typeface="+mn-lt"/>
                <a:ea typeface="Calibri" charset="0"/>
              </a:rPr>
              <a:t>)</a:t>
            </a:r>
            <a:endParaRPr lang="en-US" sz="1600" dirty="0" smtClean="0">
              <a:solidFill>
                <a:schemeClr val="tx2"/>
              </a:solidFill>
              <a:latin typeface="+mn-lt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 bwMode="auto">
          <a:xfrm>
            <a:off x="0" y="4544244"/>
            <a:ext cx="9143999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smtClean="0">
                <a:solidFill>
                  <a:schemeClr val="tx2"/>
                </a:solidFill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 smtClean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siroytman@edu.hse.ru</a:t>
            </a:r>
            <a:endParaRPr lang="en-US" sz="1600" dirty="0" smtClean="0">
              <a:solidFill>
                <a:schemeClr val="tx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 smtClean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 smtClean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Москва - 20</a:t>
            </a:r>
            <a:r>
              <a:rPr lang="en-US" sz="1200" dirty="0" smtClean="0">
                <a:solidFill>
                  <a:srgbClr val="003F82"/>
                </a:solidFill>
                <a:ea typeface="MS PGothic" panose="020B0600070205080204" charset="-128"/>
                <a:cs typeface="MS PGothic" panose="020B0600070205080204" charset="-128"/>
              </a:rPr>
              <a:t>20</a:t>
            </a:r>
            <a:endParaRPr lang="en-US" altLang="ru-RU" sz="1200" dirty="0">
              <a:solidFill>
                <a:srgbClr val="003F82"/>
              </a:solidFill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Описание предметной области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455" y="1600999"/>
            <a:ext cx="3994494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r>
              <a:rPr lang="ru-RU" sz="2400" b="1" dirty="0">
                <a:solidFill>
                  <a:srgbClr val="003F82"/>
                </a:solidFill>
                <a:latin typeface="+mn-lt"/>
              </a:rPr>
              <a:t>Применение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Государственный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Общественный транспорт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Мусоровозы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 smtClean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Коммерческий сектор: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Доставка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003F82"/>
                </a:solidFill>
                <a:latin typeface="+mn-lt"/>
              </a:rPr>
              <a:t>Такси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mr-IN" sz="2400" dirty="0" smtClean="0">
                <a:solidFill>
                  <a:srgbClr val="003F82"/>
                </a:solidFill>
                <a:latin typeface="+mn-lt"/>
              </a:rPr>
              <a:t>…</a:t>
            </a: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2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103" y="1802309"/>
            <a:ext cx="5436973" cy="49191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7438" y="1339389"/>
            <a:ext cx="8444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3F82"/>
                </a:solidFill>
                <a:latin typeface="+mj-lt"/>
              </a:rPr>
              <a:t>Системы мониторинга транспортных средств</a:t>
            </a:r>
            <a:endParaRPr lang="ru-RU" sz="2800" dirty="0">
              <a:solidFill>
                <a:srgbClr val="003F8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Основные понятия и определения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3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16954"/>
              </p:ext>
            </p:extLst>
          </p:nvPr>
        </p:nvGraphicFramePr>
        <p:xfrm>
          <a:off x="389050" y="1497856"/>
          <a:ext cx="8391352" cy="3361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1771"/>
                <a:gridCol w="1513211"/>
                <a:gridCol w="5246370"/>
              </a:tblGrid>
              <a:tr h="2760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Термин (рус.)</a:t>
                      </a:r>
                      <a:endParaRPr lang="ru-RU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Термин (англ.)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Определение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</a:tr>
              <a:tr h="1451207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Геоданные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Geodata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Информация о географическом местоположении, хранящаяся в формате, который может быть использован в географических информационных системах.</a:t>
                      </a:r>
                    </a:p>
                  </a:txBody>
                  <a:tcPr marL="54000" marR="54661" marT="0" marB="0"/>
                </a:tc>
              </a:tr>
              <a:tr h="1634678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GPS</a:t>
                      </a:r>
                      <a:r>
                        <a:rPr lang="ru-RU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-</a:t>
                      </a:r>
                      <a:r>
                        <a:rPr lang="ru-RU" sz="1800" dirty="0" err="1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трекер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GPS</a:t>
                      </a:r>
                      <a:r>
                        <a:rPr lang="en-US" sz="1800" baseline="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</a:t>
                      </a: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racker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Устройство, отслеживающее местоположение машины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пересылающее его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контролирующее устройство посредством мобильной сети.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Актуальность темы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4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</a:t>
            </a:r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7949" y="1388197"/>
            <a:ext cx="85788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rgbClr val="003F82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>
              <a:solidFill>
                <a:srgbClr val="003F82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5" y="1388198"/>
            <a:ext cx="4942776" cy="247138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73" y="1864426"/>
            <a:ext cx="4809394" cy="4480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22173" y="51651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8455" y="3947071"/>
            <a:ext cx="44279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НП «ГЛОНАСС»: российский рынок растет на 24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%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 в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«</a:t>
            </a:r>
            <a:r>
              <a:rPr lang="en-US" sz="2000" dirty="0" err="1" smtClean="0">
                <a:solidFill>
                  <a:srgbClr val="003F82"/>
                </a:solidFill>
                <a:latin typeface="+mn-lt"/>
              </a:rPr>
              <a:t>GrandViewSearch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»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: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среднемировые темпы роста составят 14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%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 2020 по 2027 год</a:t>
            </a:r>
          </a:p>
        </p:txBody>
      </p:sp>
    </p:spTree>
    <p:extLst>
      <p:ext uri="{BB962C8B-B14F-4D97-AF65-F5344CB8AC3E}">
        <p14:creationId xmlns:p14="http://schemas.microsoft.com/office/powerpoint/2010/main" val="12581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Аналоги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8087" y="1587192"/>
            <a:ext cx="8578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/>
            </a:r>
            <a:br>
              <a:rPr lang="ru-RU" sz="2400" dirty="0">
                <a:latin typeface="+mn-lt"/>
              </a:rPr>
            </a:br>
            <a:endParaRPr lang="ru-RU" sz="2400" dirty="0">
              <a:solidFill>
                <a:srgbClr val="003F82"/>
              </a:solidFill>
              <a:latin typeface="+mn-lt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5</a:t>
            </a:fld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dirty="0" smtClean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59" y="2271689"/>
            <a:ext cx="2101924" cy="21312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726" y="1358984"/>
            <a:ext cx="2651010" cy="7051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661" y="4470354"/>
            <a:ext cx="1998742" cy="197933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1" y="1349209"/>
            <a:ext cx="5069203" cy="50692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40" y="1602422"/>
            <a:ext cx="6011640" cy="45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>
                <a:solidFill>
                  <a:schemeClr val="bg1"/>
                </a:solidFill>
                <a:latin typeface="+mj-lt"/>
              </a:rPr>
              <a:t>Цель и задачи работы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09290" y="1361658"/>
            <a:ext cx="8433060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>
                <a:solidFill>
                  <a:srgbClr val="003F82"/>
                </a:solidFill>
                <a:latin typeface="+mn-lt"/>
              </a:rPr>
              <a:t>Цель </a:t>
            </a:r>
            <a:r>
              <a:rPr lang="ru-RU" sz="2000" b="1" dirty="0" smtClean="0">
                <a:solidFill>
                  <a:srgbClr val="003F82"/>
                </a:solidFill>
                <a:latin typeface="+mn-lt"/>
              </a:rPr>
              <a:t>работы</a:t>
            </a:r>
            <a:endParaRPr lang="en-US" sz="2000" b="1" dirty="0" smtClean="0">
              <a:solidFill>
                <a:srgbClr val="003F82"/>
              </a:solidFill>
              <a:latin typeface="+mn-lt"/>
            </a:endParaRPr>
          </a:p>
          <a:p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сервис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мониторинга транспортных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средств на базе смартфонов под управлением ОС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endParaRPr lang="ru-RU" sz="1600" dirty="0">
              <a:solidFill>
                <a:srgbClr val="003F82"/>
              </a:solidFill>
              <a:latin typeface="+mn-lt"/>
            </a:endParaRPr>
          </a:p>
          <a:p>
            <a:r>
              <a:rPr lang="ru-RU" sz="2000" b="1" dirty="0">
                <a:solidFill>
                  <a:srgbClr val="003F82"/>
                </a:solidFill>
                <a:latin typeface="+mn-lt"/>
              </a:rPr>
              <a:t>Задачи </a:t>
            </a:r>
            <a:r>
              <a:rPr lang="ru-RU" sz="2000" b="1" dirty="0" smtClean="0">
                <a:solidFill>
                  <a:srgbClr val="003F82"/>
                </a:solidFill>
                <a:latin typeface="+mn-lt"/>
              </a:rPr>
              <a:t>работы</a:t>
            </a:r>
            <a:endParaRPr lang="en-US" sz="2000" dirty="0" smtClean="0">
              <a:solidFill>
                <a:srgbClr val="003F82"/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приложение с функционалом синхронизации геоданных с сервисом для обработки данных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сервис обработки данных, который будет принимать и записывать данные от</a:t>
            </a:r>
            <a:r>
              <a:rPr lang="en-US" sz="2000" dirty="0">
                <a:solidFill>
                  <a:srgbClr val="003F82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Android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приложения в БД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Реализовать </a:t>
            </a:r>
            <a:r>
              <a:rPr lang="en-US" sz="2000" dirty="0" smtClean="0">
                <a:solidFill>
                  <a:srgbClr val="003F82"/>
                </a:solidFill>
                <a:latin typeface="+mn-lt"/>
              </a:rPr>
              <a:t>Web-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приложение с основным функционалом аналогичных сервисов мониторинга транспортных средств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6</a:t>
            </a:fld>
            <a:endParaRPr lang="en-US" sz="1600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28455" y="634533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7532407" y="1258822"/>
            <a:ext cx="2014376" cy="2470954"/>
            <a:chOff x="7300913" y="2224490"/>
            <a:chExt cx="2014376" cy="247095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6656" y="3299269"/>
              <a:ext cx="1396175" cy="1396175"/>
            </a:xfrm>
            <a:prstGeom prst="rect">
              <a:avLst/>
            </a:prstGeom>
          </p:spPr>
        </p:pic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0913" y="2224490"/>
              <a:ext cx="2014376" cy="1486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3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+mj-lt"/>
              </a:rPr>
              <a:t>Android </a:t>
            </a: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приложение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7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Авторизация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Запись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геоданных в локальную БД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Реализация механизмов передачи данных (геоданные, фото, данные о состоянии топлива) в сервис обработки данных из локальной БД при появлении интернет-соединения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Подключение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по bluetooth к бортовому компьютеру транспортного средства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Получение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push-уведомлений от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оператора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Получение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задач от оператора 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Отчет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по выполнению задач оператору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1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Сервис обработки геоданных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8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Реализация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API для получения данных от Android приложения и записи их в БД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14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72136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Функциональные требования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+mj-lt"/>
              </a:rPr>
              <a:t>Web </a:t>
            </a: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приложение</a:t>
            </a:r>
            <a:endParaRPr 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600" smtClean="0"/>
              <a:pPr>
                <a:defRPr/>
              </a:pPr>
              <a:t>9</a:t>
            </a:fld>
            <a:endParaRPr lang="en-US" sz="16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455" y="634533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ru-RU" dirty="0" smtClean="0">
                <a:solidFill>
                  <a:schemeClr val="bg1"/>
                </a:solidFill>
              </a:rPr>
              <a:t>Высшая школа экономики, Москва, 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5588" y="1540649"/>
            <a:ext cx="857885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Авторизация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Онлайн-визуализация полученных данных с помощью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карт</a:t>
            </a:r>
            <a:endParaRPr lang="ru-RU" sz="2000" dirty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Визуализация </a:t>
            </a:r>
            <a:r>
              <a:rPr lang="ru-RU" sz="2000" dirty="0">
                <a:solidFill>
                  <a:srgbClr val="003F82"/>
                </a:solidFill>
                <a:latin typeface="+mn-lt"/>
              </a:rPr>
              <a:t>полученных данных с помощью дашбордов с </a:t>
            </a: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графиками</a:t>
            </a:r>
            <a:endParaRPr lang="ru-RU" sz="2000" dirty="0" smtClean="0">
              <a:solidFill>
                <a:srgbClr val="003F82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Построение аналитических отчетов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CRUD пользователей, транспортных средств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Настраиваемая система уведомлений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Отправка сообщений на мобильные устройства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Создание задач для водителей транспортных средства 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 smtClean="0">
                <a:solidFill>
                  <a:srgbClr val="003F82"/>
                </a:solidFill>
                <a:latin typeface="+mn-lt"/>
              </a:rPr>
              <a:t>Просмотр отчетов по задачам водителей транспортных средств</a:t>
            </a:r>
          </a:p>
        </p:txBody>
      </p:sp>
    </p:spTree>
    <p:extLst>
      <p:ext uri="{BB962C8B-B14F-4D97-AF65-F5344CB8AC3E}">
        <p14:creationId xmlns:p14="http://schemas.microsoft.com/office/powerpoint/2010/main" val="14868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883</Words>
  <Application>Microsoft Macintosh PowerPoint</Application>
  <PresentationFormat>Экран (4:3)</PresentationFormat>
  <Paragraphs>159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Mangal</vt:lpstr>
      <vt:lpstr>MS PGothic</vt:lpstr>
      <vt:lpstr>ＭＳ Ｐゴシック</vt:lpstr>
      <vt:lpstr>Myriad Pro</vt:lpstr>
      <vt:lpstr>Times New Roman</vt:lpstr>
      <vt:lpstr>Arial</vt:lpstr>
      <vt:lpstr>Office Theme</vt:lpstr>
      <vt:lpstr>Система мониторинга транспортных средств на базе мобильных устройств   Vehicle Monitoring System Based on Mobile Devices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Сергей Ройтман</cp:lastModifiedBy>
  <cp:revision>187</cp:revision>
  <dcterms:created xsi:type="dcterms:W3CDTF">2010-09-30T06:45:29Z</dcterms:created>
  <dcterms:modified xsi:type="dcterms:W3CDTF">2020-11-19T13:44:00Z</dcterms:modified>
</cp:coreProperties>
</file>